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36" r:id="rId1"/>
  </p:sldMasterIdLst>
  <p:notesMasterIdLst>
    <p:notesMasterId r:id="rId28"/>
  </p:notesMasterIdLst>
  <p:handoutMasterIdLst>
    <p:handoutMasterId r:id="rId29"/>
  </p:handoutMasterIdLst>
  <p:sldIdLst>
    <p:sldId id="344" r:id="rId2"/>
    <p:sldId id="345" r:id="rId3"/>
    <p:sldId id="346" r:id="rId4"/>
    <p:sldId id="347" r:id="rId5"/>
    <p:sldId id="434" r:id="rId6"/>
    <p:sldId id="435" r:id="rId7"/>
    <p:sldId id="351" r:id="rId8"/>
    <p:sldId id="436" r:id="rId9"/>
    <p:sldId id="441" r:id="rId10"/>
    <p:sldId id="438" r:id="rId11"/>
    <p:sldId id="437" r:id="rId12"/>
    <p:sldId id="439" r:id="rId13"/>
    <p:sldId id="440" r:id="rId14"/>
    <p:sldId id="375" r:id="rId15"/>
    <p:sldId id="376" r:id="rId16"/>
    <p:sldId id="378" r:id="rId17"/>
    <p:sldId id="442" r:id="rId18"/>
    <p:sldId id="383" r:id="rId19"/>
    <p:sldId id="389" r:id="rId20"/>
    <p:sldId id="391" r:id="rId21"/>
    <p:sldId id="393" r:id="rId22"/>
    <p:sldId id="394" r:id="rId23"/>
    <p:sldId id="396" r:id="rId24"/>
    <p:sldId id="398" r:id="rId25"/>
    <p:sldId id="422" r:id="rId26"/>
    <p:sldId id="424" r:id="rId27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A496"/>
    <a:srgbClr val="003875"/>
    <a:srgbClr val="5684BC"/>
    <a:srgbClr val="8E1428"/>
    <a:srgbClr val="DF8E97"/>
    <a:srgbClr val="FF0000"/>
    <a:srgbClr val="DF9EA2"/>
    <a:srgbClr val="9928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81" autoAdjust="0"/>
    <p:restoredTop sz="93514" autoAdjust="0"/>
  </p:normalViewPr>
  <p:slideViewPr>
    <p:cSldViewPr>
      <p:cViewPr varScale="1">
        <p:scale>
          <a:sx n="66" d="100"/>
          <a:sy n="66" d="100"/>
        </p:scale>
        <p:origin x="-724" y="-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2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60594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7043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055346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187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208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2390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3005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3209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3414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3517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3721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3824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6281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890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6486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9011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9113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9421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9421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9421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1571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1673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Saturday, November 24,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7: Evaluating Educational Technology and Integration Strategies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A6E8C4-EC42-4011-BE0E-7C822291C9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Saturday, November 24,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7: Evaluating Educational Technology and Integration Strategies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0933A-6BDF-454E-B7E3-8BFD21D3ABD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76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Saturday, November 24,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7: Evaluating Educational Technology and Integration Strategies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EF2CC0-CA2B-4F0F-ACF7-9180F6501B8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Saturday, November 24, 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7: Evaluating Educational Technology and Integration Strategies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799630-6B2F-4389-A9D2-E83E7302C0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Saturday, November 24, 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7: Evaluating Educational Technology and Integration Strategies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F58A9E-AE20-4DF4-83E7-B6FA464CEE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Saturday, November 24, 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7: Evaluating Educational Technology and Integration Strategies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BAE956-8A15-490E-BE98-65955E7FE7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Saturday, November 24, 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7: Evaluating Educational Technology and Integration Strategies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059540-905F-4680-AE1E-D40D7F918F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Saturday, November 24, 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7: Evaluating Educational Technology and Integration Strategies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A5520B-8DF9-4D48-9BBC-B95800749D5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Saturday, November 24, 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Chapter 7: Evaluating Educational Technology and Integration Strategies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FC722A2-255B-4F9B-9ACE-059E89FFC17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Chapter 7</a:t>
            </a:r>
          </a:p>
        </p:txBody>
      </p:sp>
      <p:sp>
        <p:nvSpPr>
          <p:cNvPr id="4098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sz="2000" smtClean="0"/>
          </a:p>
          <a:p>
            <a:r>
              <a:rPr lang="en-US" smtClean="0"/>
              <a:t>Evaluating Educational Technology and Integration Strategies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Evaluating Software </a:t>
            </a:r>
            <a:r>
              <a:rPr lang="en-US" sz="3600" dirty="0" smtClean="0"/>
              <a:t>Programs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/>
          </a:bodyPr>
          <a:lstStyle/>
          <a:p>
            <a:r>
              <a:rPr lang="en-US" dirty="0"/>
              <a:t>Content</a:t>
            </a:r>
          </a:p>
          <a:p>
            <a:pPr lvl="1"/>
            <a:r>
              <a:rPr lang="en-US" dirty="0"/>
              <a:t>Is the software/app valid?</a:t>
            </a:r>
          </a:p>
          <a:p>
            <a:pPr lvl="1"/>
            <a:r>
              <a:rPr lang="en-US" dirty="0"/>
              <a:t>Relate content to school’s and state’s specific curriculum standards and related </a:t>
            </a:r>
            <a:r>
              <a:rPr lang="en-US" dirty="0" smtClean="0"/>
              <a:t>benchmarks</a:t>
            </a:r>
          </a:p>
          <a:p>
            <a:pPr>
              <a:buClr>
                <a:srgbClr val="93A299"/>
              </a:buClr>
            </a:pPr>
            <a:r>
              <a:rPr lang="en-US" dirty="0">
                <a:solidFill>
                  <a:srgbClr val="292934"/>
                </a:solidFill>
              </a:rPr>
              <a:t>Documentation and technical support</a:t>
            </a:r>
          </a:p>
          <a:p>
            <a:pPr lvl="1">
              <a:buClr>
                <a:srgbClr val="93A299"/>
              </a:buClr>
            </a:pPr>
            <a:r>
              <a:rPr lang="en-US" dirty="0">
                <a:solidFill>
                  <a:srgbClr val="292934"/>
                </a:solidFill>
              </a:rPr>
              <a:t>Documentation</a:t>
            </a:r>
          </a:p>
          <a:p>
            <a:pPr lvl="2">
              <a:buClr>
                <a:srgbClr val="93A299"/>
              </a:buClr>
            </a:pPr>
            <a:r>
              <a:rPr lang="en-US" sz="2000" dirty="0">
                <a:solidFill>
                  <a:srgbClr val="292934"/>
                </a:solidFill>
              </a:rPr>
              <a:t>Printed or online information</a:t>
            </a:r>
          </a:p>
          <a:p>
            <a:pPr lvl="1">
              <a:buClr>
                <a:srgbClr val="93A299"/>
              </a:buClr>
            </a:pPr>
            <a:r>
              <a:rPr lang="en-US" sz="2200" dirty="0">
                <a:solidFill>
                  <a:srgbClr val="292934"/>
                </a:solidFill>
              </a:rPr>
              <a:t>Technical support</a:t>
            </a:r>
          </a:p>
          <a:p>
            <a:pPr lvl="2">
              <a:buClr>
                <a:srgbClr val="93A299"/>
              </a:buClr>
            </a:pPr>
            <a:r>
              <a:rPr lang="en-US" sz="2000" dirty="0">
                <a:solidFill>
                  <a:srgbClr val="292934"/>
                </a:solidFill>
              </a:rPr>
              <a:t>Telephone or Web </a:t>
            </a:r>
            <a:r>
              <a:rPr lang="en-US" sz="2000" dirty="0" smtClean="0">
                <a:solidFill>
                  <a:srgbClr val="292934"/>
                </a:solidFill>
              </a:rPr>
              <a:t>support</a:t>
            </a:r>
          </a:p>
          <a:p>
            <a:r>
              <a:rPr lang="en-US" dirty="0"/>
              <a:t>Ability levels and assessment</a:t>
            </a:r>
          </a:p>
          <a:p>
            <a:pPr lvl="1"/>
            <a:r>
              <a:rPr lang="en-US" dirty="0"/>
              <a:t>Can software or app be used with various ability and academic levels?</a:t>
            </a:r>
          </a:p>
          <a:p>
            <a:pPr lvl="1"/>
            <a:r>
              <a:rPr lang="en-US" dirty="0"/>
              <a:t>Can software or app adjust the academic level and students move through the skills?</a:t>
            </a:r>
          </a:p>
          <a:p>
            <a:pPr>
              <a:buClr>
                <a:srgbClr val="93A299"/>
              </a:buClr>
            </a:pPr>
            <a:endParaRPr lang="en-US" sz="2800" dirty="0">
              <a:solidFill>
                <a:srgbClr val="292934"/>
              </a:solidFill>
            </a:endParaRP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778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Evaluating Software </a:t>
            </a:r>
            <a:r>
              <a:rPr lang="en-US" sz="3600" dirty="0" smtClean="0"/>
              <a:t>Programs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/>
          </a:bodyPr>
          <a:lstStyle/>
          <a:p>
            <a:r>
              <a:rPr lang="en-US" dirty="0"/>
              <a:t>Technical quality and ease of use</a:t>
            </a:r>
          </a:p>
          <a:p>
            <a:pPr lvl="1"/>
            <a:r>
              <a:rPr lang="en-US" dirty="0"/>
              <a:t>Technical quality</a:t>
            </a:r>
          </a:p>
          <a:p>
            <a:pPr lvl="2"/>
            <a:r>
              <a:rPr lang="en-US" dirty="0"/>
              <a:t>How well the software or app presents itself and how well it works</a:t>
            </a:r>
          </a:p>
          <a:p>
            <a:pPr lvl="1"/>
            <a:r>
              <a:rPr lang="en-US" dirty="0"/>
              <a:t>Ease of use</a:t>
            </a:r>
          </a:p>
          <a:p>
            <a:pPr lvl="2"/>
            <a:r>
              <a:rPr lang="en-US" dirty="0"/>
              <a:t>User friendliness</a:t>
            </a:r>
          </a:p>
          <a:p>
            <a:pPr lvl="1"/>
            <a:r>
              <a:rPr lang="en-US" dirty="0"/>
              <a:t>Student opinion is important in these criteria</a:t>
            </a:r>
          </a:p>
          <a:p>
            <a:pPr>
              <a:buClr>
                <a:srgbClr val="93A299"/>
              </a:buClr>
            </a:pPr>
            <a:endParaRPr lang="en-US" sz="2800" dirty="0">
              <a:solidFill>
                <a:srgbClr val="292934"/>
              </a:solidFill>
            </a:endParaRP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91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Evaluating Web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/>
          </a:bodyPr>
          <a:lstStyle/>
          <a:p>
            <a:r>
              <a:rPr lang="en-US" dirty="0"/>
              <a:t>Authority</a:t>
            </a:r>
          </a:p>
          <a:p>
            <a:pPr lvl="1"/>
            <a:r>
              <a:rPr lang="en-US" dirty="0"/>
              <a:t>Is the author or organization clearly identified?</a:t>
            </a:r>
          </a:p>
          <a:p>
            <a:pPr lvl="1"/>
            <a:r>
              <a:rPr lang="en-US" dirty="0"/>
              <a:t>Examine the credentials of the author or organization of the Web site</a:t>
            </a:r>
          </a:p>
          <a:p>
            <a:pPr lvl="1"/>
            <a:r>
              <a:rPr lang="en-US" dirty="0"/>
              <a:t>Has the author or organization listed experience, position, education, or other credentials</a:t>
            </a:r>
            <a:r>
              <a:rPr lang="en-US" dirty="0" smtClean="0"/>
              <a:t>?</a:t>
            </a:r>
          </a:p>
          <a:p>
            <a:r>
              <a:rPr lang="en-US" sz="2600" dirty="0"/>
              <a:t>Affiliation</a:t>
            </a:r>
          </a:p>
          <a:p>
            <a:pPr lvl="1"/>
            <a:r>
              <a:rPr lang="en-US" dirty="0"/>
              <a:t>Who is the Web site associated with?</a:t>
            </a:r>
          </a:p>
          <a:p>
            <a:pPr lvl="1"/>
            <a:r>
              <a:rPr lang="en-US" dirty="0"/>
              <a:t>Examine the URL and domain </a:t>
            </a:r>
            <a:r>
              <a:rPr lang="en-US" dirty="0" smtClean="0"/>
              <a:t>name</a:t>
            </a:r>
          </a:p>
          <a:p>
            <a:r>
              <a:rPr lang="en-US" dirty="0"/>
              <a:t>Purpose and Objectivity</a:t>
            </a:r>
          </a:p>
          <a:p>
            <a:pPr lvl="1"/>
            <a:r>
              <a:rPr lang="en-US" dirty="0"/>
              <a:t>Is the content provided as a service?</a:t>
            </a:r>
          </a:p>
          <a:p>
            <a:pPr lvl="1"/>
            <a:r>
              <a:rPr lang="en-US" dirty="0"/>
              <a:t>Is the content unbiased?</a:t>
            </a:r>
          </a:p>
          <a:p>
            <a:endParaRPr lang="en-US" sz="2600" dirty="0"/>
          </a:p>
          <a:p>
            <a:endParaRPr lang="en-US" dirty="0"/>
          </a:p>
          <a:p>
            <a:pPr>
              <a:buClr>
                <a:srgbClr val="93A299"/>
              </a:buClr>
            </a:pPr>
            <a:endParaRPr lang="en-US" sz="2800" dirty="0">
              <a:solidFill>
                <a:srgbClr val="292934"/>
              </a:solidFill>
            </a:endParaRP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770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Evaluating Web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/>
          </a:bodyPr>
          <a:lstStyle/>
          <a:p>
            <a:r>
              <a:rPr lang="en-US" dirty="0"/>
              <a:t>Content and Learning Process</a:t>
            </a:r>
          </a:p>
          <a:p>
            <a:pPr lvl="1"/>
            <a:r>
              <a:rPr lang="en-US" dirty="0"/>
              <a:t>Is the content valid and appropriate?</a:t>
            </a:r>
          </a:p>
          <a:p>
            <a:pPr lvl="1"/>
            <a:r>
              <a:rPr lang="en-US" dirty="0"/>
              <a:t>Does the information relate to your needs?</a:t>
            </a:r>
          </a:p>
          <a:p>
            <a:pPr lvl="1"/>
            <a:r>
              <a:rPr lang="en-US" dirty="0"/>
              <a:t>What topics are covered?</a:t>
            </a:r>
          </a:p>
          <a:p>
            <a:pPr lvl="1"/>
            <a:r>
              <a:rPr lang="en-US" dirty="0"/>
              <a:t>For what level is the information written?</a:t>
            </a:r>
          </a:p>
          <a:p>
            <a:pPr lvl="1"/>
            <a:r>
              <a:rPr lang="en-US" dirty="0"/>
              <a:t>Do the links within the site add value</a:t>
            </a:r>
            <a:r>
              <a:rPr lang="en-US" dirty="0" smtClean="0"/>
              <a:t>?</a:t>
            </a:r>
          </a:p>
          <a:p>
            <a:r>
              <a:rPr lang="en-US" dirty="0"/>
              <a:t>Audience and currency</a:t>
            </a:r>
          </a:p>
          <a:p>
            <a:pPr lvl="1"/>
            <a:r>
              <a:rPr lang="en-US" dirty="0"/>
              <a:t>Is the content suitable for your students?</a:t>
            </a:r>
          </a:p>
          <a:p>
            <a:pPr lvl="1"/>
            <a:r>
              <a:rPr lang="en-US" dirty="0"/>
              <a:t>Is the content up to date and timely</a:t>
            </a:r>
            <a:r>
              <a:rPr lang="en-US" dirty="0" smtClean="0"/>
              <a:t>?</a:t>
            </a:r>
          </a:p>
          <a:p>
            <a:r>
              <a:rPr lang="en-US" dirty="0"/>
              <a:t>Design</a:t>
            </a:r>
          </a:p>
          <a:p>
            <a:pPr lvl="1"/>
            <a:r>
              <a:rPr lang="en-US" dirty="0"/>
              <a:t>Web effectiveness</a:t>
            </a:r>
          </a:p>
          <a:p>
            <a:pPr lvl="1"/>
            <a:r>
              <a:rPr lang="en-US" dirty="0"/>
              <a:t>Web evaluation rubric</a:t>
            </a:r>
          </a:p>
          <a:p>
            <a:pPr lvl="1"/>
            <a:r>
              <a:rPr lang="en-US" dirty="0"/>
              <a:t>Student Web Site Evaluation </a:t>
            </a:r>
            <a:r>
              <a:rPr lang="en-US" dirty="0" smtClean="0"/>
              <a:t>Rubric</a:t>
            </a:r>
          </a:p>
          <a:p>
            <a:pPr lvl="2"/>
            <a:r>
              <a:rPr lang="en-US" dirty="0" smtClean="0"/>
              <a:t>Page 362 – 363 in book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sz="2600" dirty="0"/>
          </a:p>
          <a:p>
            <a:endParaRPr lang="en-US" dirty="0"/>
          </a:p>
          <a:p>
            <a:pPr>
              <a:buClr>
                <a:srgbClr val="93A299"/>
              </a:buClr>
            </a:pPr>
            <a:endParaRPr lang="en-US" sz="2800" dirty="0">
              <a:solidFill>
                <a:srgbClr val="292934"/>
              </a:solidFill>
            </a:endParaRP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034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Assessment Tools for Evaluating the Effectiveness of Technology Integration</a:t>
            </a:r>
            <a:endParaRPr lang="en-US" sz="2800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 lIns="90488" tIns="44450" rIns="90488" bIns="44450"/>
          <a:lstStyle/>
          <a:p>
            <a:r>
              <a:rPr lang="en-US" dirty="0" smtClean="0"/>
              <a:t>Measure </a:t>
            </a:r>
            <a:r>
              <a:rPr lang="en-US" dirty="0" smtClean="0"/>
              <a:t>student performance</a:t>
            </a:r>
          </a:p>
          <a:p>
            <a:r>
              <a:rPr lang="en-US" dirty="0" smtClean="0"/>
              <a:t>Reliable </a:t>
            </a:r>
            <a:r>
              <a:rPr lang="en-US" dirty="0" smtClean="0"/>
              <a:t>assessment</a:t>
            </a:r>
          </a:p>
          <a:p>
            <a:pPr lvl="1"/>
            <a:r>
              <a:rPr lang="en-US" dirty="0" smtClean="0"/>
              <a:t>accurately </a:t>
            </a:r>
            <a:r>
              <a:rPr lang="en-US" dirty="0"/>
              <a:t>estimate </a:t>
            </a:r>
            <a:r>
              <a:rPr lang="en-US" dirty="0" smtClean="0"/>
              <a:t>student performance</a:t>
            </a:r>
          </a:p>
          <a:p>
            <a:pPr lvl="1"/>
            <a:r>
              <a:rPr lang="en-US" dirty="0" smtClean="0"/>
              <a:t>permit </a:t>
            </a:r>
            <a:r>
              <a:rPr lang="en-US" dirty="0"/>
              <a:t>appropriate </a:t>
            </a:r>
            <a:r>
              <a:rPr lang="en-US" dirty="0" smtClean="0"/>
              <a:t>generalizations </a:t>
            </a:r>
            <a:r>
              <a:rPr lang="en-US" dirty="0"/>
              <a:t>about the students’ </a:t>
            </a:r>
            <a:r>
              <a:rPr lang="en-US" dirty="0" smtClean="0"/>
              <a:t>skills and </a:t>
            </a:r>
            <a:endParaRPr lang="en-US" dirty="0"/>
          </a:p>
          <a:p>
            <a:pPr lvl="1"/>
            <a:r>
              <a:rPr lang="en-US" dirty="0" smtClean="0"/>
              <a:t>Abilities</a:t>
            </a:r>
          </a:p>
          <a:p>
            <a:pPr lvl="1"/>
            <a:r>
              <a:rPr lang="en-US" dirty="0" smtClean="0"/>
              <a:t>enable teachers </a:t>
            </a:r>
            <a:r>
              <a:rPr lang="en-US" dirty="0"/>
              <a:t>or other </a:t>
            </a:r>
            <a:r>
              <a:rPr lang="en-US" dirty="0" smtClean="0"/>
              <a:t>decision </a:t>
            </a:r>
            <a:r>
              <a:rPr lang="en-US" dirty="0"/>
              <a:t>makers to make appropriate  decisions.</a:t>
            </a:r>
            <a:endParaRPr lang="en-US" dirty="0" smtClean="0"/>
          </a:p>
          <a:p>
            <a:r>
              <a:rPr lang="en-US" dirty="0" smtClean="0"/>
              <a:t>Traditional </a:t>
            </a:r>
            <a:r>
              <a:rPr lang="en-US" dirty="0" smtClean="0"/>
              <a:t>assessment</a:t>
            </a:r>
          </a:p>
          <a:p>
            <a:pPr lvl="1"/>
            <a:r>
              <a:rPr lang="en-US" dirty="0" smtClean="0"/>
              <a:t>Testing</a:t>
            </a:r>
          </a:p>
        </p:txBody>
      </p:sp>
      <p:sp>
        <p:nvSpPr>
          <p:cNvPr id="31748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r>
              <a:rPr lang="en-US"/>
              <a:t>Chapter 7: Evaluating Educational Technology and Integration Strategies</a:t>
            </a:r>
          </a:p>
        </p:txBody>
      </p:sp>
      <p:sp>
        <p:nvSpPr>
          <p:cNvPr id="31749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  <a:noFill/>
        </p:spPr>
        <p:txBody>
          <a:bodyPr/>
          <a:lstStyle/>
          <a:p>
            <a:fld id="{58554F94-C87A-4A61-BA5C-1AB34FAF0217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Assessment Tools for Evaluating the Effectiveness of Technology Integration</a:t>
            </a:r>
            <a:endParaRPr lang="en-US" sz="3200" dirty="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dirty="0" smtClean="0"/>
              <a:t>Alternative </a:t>
            </a:r>
            <a:r>
              <a:rPr lang="en-US" dirty="0" smtClean="0"/>
              <a:t>assessment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Authentic assessment (performance based assessment)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Project-based assessment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Portfolio assessment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Checklist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Rating scale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Rubric</a:t>
            </a:r>
          </a:p>
          <a:p>
            <a:r>
              <a:rPr lang="en-US" dirty="0"/>
              <a:t>Teacher observation</a:t>
            </a:r>
          </a:p>
          <a:p>
            <a:pPr lvl="1"/>
            <a:r>
              <a:rPr lang="en-US" dirty="0"/>
              <a:t>Observe motivation</a:t>
            </a:r>
          </a:p>
          <a:p>
            <a:pPr lvl="1"/>
            <a:r>
              <a:rPr lang="en-US" dirty="0"/>
              <a:t>Observe how long students work on an objective</a:t>
            </a:r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32772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r>
              <a:rPr lang="en-US"/>
              <a:t>Chapter 7: Evaluating Educational Technology and Integration Strategies</a:t>
            </a:r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  <a:noFill/>
        </p:spPr>
        <p:txBody>
          <a:bodyPr/>
          <a:lstStyle/>
          <a:p>
            <a:fld id="{05B30A8A-BC19-45F7-9B45-783280D30A9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/>
              <a:t>Assessment Tools for Evaluating the Effectiveness of Technology </a:t>
            </a:r>
            <a:r>
              <a:rPr lang="en-US" sz="2800" dirty="0" err="1"/>
              <a:t>Integration</a:t>
            </a:r>
            <a:r>
              <a:rPr lang="en-US" sz="2800" dirty="0" err="1" smtClean="0"/>
              <a:t>Technology</a:t>
            </a:r>
            <a:r>
              <a:rPr lang="en-US" sz="2800" dirty="0" smtClean="0"/>
              <a:t>-Based </a:t>
            </a:r>
            <a:r>
              <a:rPr lang="en-US" sz="2800" dirty="0"/>
              <a:t>Student Projects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 lIns="90488" tIns="44450" rIns="90488" bIns="44450"/>
          <a:lstStyle/>
          <a:p>
            <a:r>
              <a:rPr lang="en-US" dirty="0" smtClean="0"/>
              <a:t>Integrated </a:t>
            </a:r>
            <a:r>
              <a:rPr lang="en-US" dirty="0" smtClean="0"/>
              <a:t>learning systems (ILS)</a:t>
            </a:r>
          </a:p>
          <a:p>
            <a:pPr lvl="1"/>
            <a:r>
              <a:rPr lang="en-US" dirty="0" smtClean="0"/>
              <a:t>Automatically track student progress</a:t>
            </a:r>
          </a:p>
          <a:p>
            <a:r>
              <a:rPr lang="en-US" dirty="0" smtClean="0"/>
              <a:t>Assessment </a:t>
            </a:r>
            <a:r>
              <a:rPr lang="en-US" dirty="0" smtClean="0"/>
              <a:t>rubric</a:t>
            </a:r>
          </a:p>
          <a:p>
            <a:pPr lvl="1"/>
            <a:r>
              <a:rPr lang="en-US" dirty="0" smtClean="0"/>
              <a:t>Page 366 in book</a:t>
            </a:r>
            <a:endParaRPr lang="en-US" dirty="0" smtClean="0"/>
          </a:p>
          <a:p>
            <a:pPr lvl="1"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34820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r>
              <a:rPr lang="en-US"/>
              <a:t>Chapter 7: Evaluating Educational Technology and Integration Strategies</a:t>
            </a:r>
          </a:p>
        </p:txBody>
      </p:sp>
      <p:sp>
        <p:nvSpPr>
          <p:cNvPr id="34821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  <a:noFill/>
        </p:spPr>
        <p:txBody>
          <a:bodyPr/>
          <a:lstStyle/>
          <a:p>
            <a:fld id="{B8736F45-DEEB-4A74-B9D3-8BD1BBD766E9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Evaluating Technology-Based Student Projects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 lIns="90488" tIns="44450" rIns="90488" bIns="44450">
            <a:normAutofit lnSpcReduction="10000"/>
          </a:bodyPr>
          <a:lstStyle/>
          <a:p>
            <a:r>
              <a:rPr lang="en-US" dirty="0" smtClean="0"/>
              <a:t>Evaluating </a:t>
            </a:r>
            <a:r>
              <a:rPr lang="en-US" dirty="0" smtClean="0"/>
              <a:t>content</a:t>
            </a:r>
          </a:p>
          <a:p>
            <a:pPr lvl="1"/>
            <a:r>
              <a:rPr lang="en-US" dirty="0" smtClean="0"/>
              <a:t>Based on your standards and benchmarks</a:t>
            </a:r>
          </a:p>
          <a:p>
            <a:pPr lvl="1"/>
            <a:r>
              <a:rPr lang="en-US" dirty="0" smtClean="0"/>
              <a:t>Review punctuation, grammar, spelling, coverage of material, presentation of the material in a logical order, and specific information about the </a:t>
            </a:r>
            <a:r>
              <a:rPr lang="en-US" dirty="0" smtClean="0"/>
              <a:t>author</a:t>
            </a:r>
          </a:p>
          <a:p>
            <a:r>
              <a:rPr lang="en-US" sz="2600" dirty="0"/>
              <a:t>Evaluating planning</a:t>
            </a:r>
          </a:p>
          <a:p>
            <a:pPr lvl="1"/>
            <a:r>
              <a:rPr lang="en-US" sz="2200" dirty="0"/>
              <a:t>How do you want your students to plan?</a:t>
            </a:r>
          </a:p>
          <a:p>
            <a:pPr lvl="1"/>
            <a:r>
              <a:rPr lang="en-US" sz="2200" dirty="0"/>
              <a:t>What tools will the students use?</a:t>
            </a:r>
          </a:p>
          <a:p>
            <a:pPr lvl="1"/>
            <a:r>
              <a:rPr lang="en-US" sz="2200" dirty="0"/>
              <a:t>Software tools (Inspiration)</a:t>
            </a:r>
          </a:p>
          <a:p>
            <a:pPr lvl="1"/>
            <a:r>
              <a:rPr lang="en-US" sz="2200" dirty="0"/>
              <a:t>Visual learning </a:t>
            </a:r>
            <a:r>
              <a:rPr lang="en-US" sz="2200" dirty="0" smtClean="0"/>
              <a:t>techniques</a:t>
            </a:r>
          </a:p>
          <a:p>
            <a:pPr lvl="1"/>
            <a:r>
              <a:rPr lang="en-US" sz="2200" dirty="0"/>
              <a:t>Flowcharts</a:t>
            </a:r>
          </a:p>
          <a:p>
            <a:pPr lvl="1"/>
            <a:r>
              <a:rPr lang="en-US" sz="2200" dirty="0"/>
              <a:t>Concept map or story web</a:t>
            </a:r>
          </a:p>
          <a:p>
            <a:pPr lvl="1"/>
            <a:r>
              <a:rPr lang="en-US" sz="2200" dirty="0"/>
              <a:t>Storyboard</a:t>
            </a:r>
          </a:p>
          <a:p>
            <a:pPr lvl="2"/>
            <a:endParaRPr lang="en-US" sz="2000" dirty="0"/>
          </a:p>
          <a:p>
            <a:endParaRPr lang="en-US" dirty="0" smtClean="0"/>
          </a:p>
        </p:txBody>
      </p:sp>
      <p:sp>
        <p:nvSpPr>
          <p:cNvPr id="36868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r>
              <a:rPr lang="en-US"/>
              <a:t>Chapter 7: Evaluating Educational Technology and Integration Strategies</a:t>
            </a:r>
          </a:p>
        </p:txBody>
      </p:sp>
      <p:sp>
        <p:nvSpPr>
          <p:cNvPr id="36869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  <a:noFill/>
        </p:spPr>
        <p:txBody>
          <a:bodyPr/>
          <a:lstStyle/>
          <a:p>
            <a:fld id="{2D021AAC-FA32-4C55-A54B-87206C8A5C98}" type="slidenum">
              <a:rPr lang="en-US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43593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Evaluating Technology-Based Student Projects</a:t>
            </a:r>
            <a:endParaRPr lang="en-US" sz="2800" dirty="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 lIns="90488" tIns="44450" rIns="90488" bIns="44450"/>
          <a:lstStyle/>
          <a:p>
            <a:r>
              <a:rPr lang="en-US" dirty="0" smtClean="0"/>
              <a:t>Evaluating creativity</a:t>
            </a:r>
          </a:p>
          <a:p>
            <a:pPr lvl="1"/>
            <a:r>
              <a:rPr lang="en-US" dirty="0" smtClean="0"/>
              <a:t>Evaluate </a:t>
            </a:r>
            <a:r>
              <a:rPr lang="en-US" dirty="0" smtClean="0"/>
              <a:t>originality, imaginative and innovative approach, and artistic abilities</a:t>
            </a:r>
          </a:p>
          <a:p>
            <a:pPr lvl="1"/>
            <a:r>
              <a:rPr lang="en-US" dirty="0" smtClean="0"/>
              <a:t>Color, clip art, and artwork should strengthen content</a:t>
            </a:r>
          </a:p>
        </p:txBody>
      </p:sp>
      <p:sp>
        <p:nvSpPr>
          <p:cNvPr id="39940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r>
              <a:rPr lang="en-US"/>
              <a:t>Chapter 7: Evaluating Educational Technology and Integration Strategies</a:t>
            </a:r>
          </a:p>
        </p:txBody>
      </p:sp>
      <p:sp>
        <p:nvSpPr>
          <p:cNvPr id="39941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  <a:noFill/>
        </p:spPr>
        <p:txBody>
          <a:bodyPr/>
          <a:lstStyle/>
          <a:p>
            <a:fld id="{CA1380D2-CB2D-40A9-87AF-28DB716776AE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Integration Strategies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 lIns="90488" tIns="44450" rIns="90488" bIns="44450"/>
          <a:lstStyle/>
          <a:p>
            <a:r>
              <a:rPr lang="en-US" smtClean="0"/>
              <a:t>Teachers must become facilitators of learning</a:t>
            </a:r>
          </a:p>
          <a:p>
            <a:r>
              <a:rPr lang="en-US" smtClean="0"/>
              <a:t>Use technology to enhance learning environment</a:t>
            </a:r>
          </a:p>
          <a:p>
            <a:r>
              <a:rPr lang="en-US" smtClean="0"/>
              <a:t>Put technology at point of instruction</a:t>
            </a:r>
          </a:p>
          <a:p>
            <a:r>
              <a:rPr lang="en-US" smtClean="0"/>
              <a:t>Many mixtures of technology</a:t>
            </a:r>
          </a:p>
        </p:txBody>
      </p:sp>
      <p:sp>
        <p:nvSpPr>
          <p:cNvPr id="4608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r>
              <a:rPr lang="en-US"/>
              <a:t>Chapter 7: Evaluating Educational Technology and Integration Strategies</a:t>
            </a:r>
          </a:p>
        </p:txBody>
      </p:sp>
      <p:sp>
        <p:nvSpPr>
          <p:cNvPr id="4608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  <a:noFill/>
        </p:spPr>
        <p:txBody>
          <a:bodyPr/>
          <a:lstStyle/>
          <a:p>
            <a:fld id="{8D75A80F-93BD-4014-89E5-5C8832481FAE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Chapter Objectives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 lIns="90488" tIns="44450" rIns="90488" bIns="44450"/>
          <a:lstStyle/>
          <a:p>
            <a:r>
              <a:rPr lang="en-US" dirty="0" smtClean="0"/>
              <a:t>Identify sources of information for evaluating educational technology and digital media</a:t>
            </a:r>
          </a:p>
          <a:p>
            <a:r>
              <a:rPr lang="en-US" dirty="0" smtClean="0"/>
              <a:t>Outline the considerations and tools used to evaluate software applications, including apps</a:t>
            </a:r>
          </a:p>
          <a:p>
            <a:r>
              <a:rPr lang="en-US" dirty="0" smtClean="0"/>
              <a:t>Describe and explain the key criteria used to evaluate Web resources</a:t>
            </a:r>
          </a:p>
          <a:p>
            <a:r>
              <a:rPr lang="en-US" dirty="0" smtClean="0"/>
              <a:t>Describe the tools for evaluating the effectiveness of technology</a:t>
            </a:r>
          </a:p>
          <a:p>
            <a:r>
              <a:rPr lang="en-US" dirty="0" smtClean="0"/>
              <a:t>Compare and analyze the methods used to evaluate student projects</a:t>
            </a:r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r>
              <a:rPr lang="en-US"/>
              <a:t>Chapter 7: Evaluating Educational Technology and Integration Strategies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  <a:noFill/>
        </p:spPr>
        <p:txBody>
          <a:bodyPr/>
          <a:lstStyle/>
          <a:p>
            <a:fld id="{E09EB723-3390-4EF1-B9CF-E6BFDCCEA271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bldLvl="3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Integration Strategies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 lIns="90488" tIns="44450" rIns="90488" bIns="44450">
            <a:normAutofit/>
          </a:bodyPr>
          <a:lstStyle/>
          <a:p>
            <a:r>
              <a:rPr lang="en-US" dirty="0" smtClean="0"/>
              <a:t>One-Computer Classroom</a:t>
            </a:r>
          </a:p>
          <a:p>
            <a:pPr lvl="1"/>
            <a:r>
              <a:rPr lang="en-US" sz="2200" dirty="0" smtClean="0"/>
              <a:t>Use the computer for classroom presentations and demonstrations</a:t>
            </a:r>
          </a:p>
          <a:p>
            <a:pPr lvl="1"/>
            <a:r>
              <a:rPr lang="en-US" sz="2200" dirty="0" smtClean="0"/>
              <a:t>Introduce new concepts</a:t>
            </a:r>
          </a:p>
          <a:p>
            <a:pPr lvl="1"/>
            <a:r>
              <a:rPr lang="en-US" sz="2200" dirty="0" smtClean="0"/>
              <a:t>Students use to present assignments, projects, and research activities to the entire class</a:t>
            </a:r>
          </a:p>
          <a:p>
            <a:pPr lvl="1"/>
            <a:r>
              <a:rPr lang="en-US" sz="2200" dirty="0" smtClean="0"/>
              <a:t>Maintain class records, create presentations and projects, do research, and communicate with other </a:t>
            </a:r>
            <a:r>
              <a:rPr lang="en-US" sz="2200" dirty="0" smtClean="0"/>
              <a:t>teachers</a:t>
            </a:r>
          </a:p>
          <a:p>
            <a:pPr lvl="1"/>
            <a:r>
              <a:rPr lang="en-US" sz="2200" dirty="0"/>
              <a:t>Obtain Internet access</a:t>
            </a:r>
          </a:p>
          <a:p>
            <a:pPr lvl="1"/>
            <a:r>
              <a:rPr lang="en-US" sz="2200" dirty="0"/>
              <a:t>Utilize educational software</a:t>
            </a:r>
          </a:p>
          <a:p>
            <a:pPr lvl="1"/>
            <a:r>
              <a:rPr lang="en-US" sz="2200" dirty="0"/>
              <a:t>Enhance lectures and presentations</a:t>
            </a:r>
          </a:p>
          <a:p>
            <a:pPr lvl="1"/>
            <a:r>
              <a:rPr lang="en-US" sz="2200" dirty="0"/>
              <a:t>Use the computer as a teaching assistant</a:t>
            </a:r>
          </a:p>
          <a:p>
            <a:pPr lvl="1"/>
            <a:r>
              <a:rPr lang="en-US" sz="2200" dirty="0"/>
              <a:t>Foster group and cooperative learning</a:t>
            </a:r>
          </a:p>
          <a:p>
            <a:pPr lvl="1"/>
            <a:endParaRPr lang="en-US" dirty="0" smtClean="0"/>
          </a:p>
        </p:txBody>
      </p:sp>
      <p:sp>
        <p:nvSpPr>
          <p:cNvPr id="48132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r>
              <a:rPr lang="en-US"/>
              <a:t>Chapter 7: Evaluating Educational Technology and Integration Strategies</a:t>
            </a:r>
          </a:p>
        </p:txBody>
      </p:sp>
      <p:sp>
        <p:nvSpPr>
          <p:cNvPr id="48133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  <a:noFill/>
        </p:spPr>
        <p:txBody>
          <a:bodyPr/>
          <a:lstStyle/>
          <a:p>
            <a:fld id="{9D7596B7-5F3E-433C-9603-6B59B8065435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8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bldLvl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Integration Strategies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US" dirty="0" smtClean="0"/>
              <a:t>One-Computer Classroom</a:t>
            </a:r>
          </a:p>
          <a:p>
            <a:pPr lvl="1"/>
            <a:r>
              <a:rPr lang="en-US" sz="2200" dirty="0"/>
              <a:t>Write an ongoing story</a:t>
            </a:r>
          </a:p>
          <a:p>
            <a:pPr lvl="1"/>
            <a:r>
              <a:rPr lang="en-US" sz="2200" dirty="0"/>
              <a:t>Create a class blog</a:t>
            </a:r>
          </a:p>
          <a:p>
            <a:pPr lvl="1"/>
            <a:r>
              <a:rPr lang="en-US" sz="2200" dirty="0"/>
              <a:t>Start a class newsletter</a:t>
            </a:r>
          </a:p>
          <a:p>
            <a:pPr lvl="1"/>
            <a:r>
              <a:rPr lang="en-US" sz="2200" dirty="0" smtClean="0"/>
              <a:t>Maintain </a:t>
            </a:r>
            <a:r>
              <a:rPr lang="en-US" sz="2200" dirty="0" smtClean="0"/>
              <a:t>a student database</a:t>
            </a:r>
          </a:p>
          <a:p>
            <a:pPr lvl="1"/>
            <a:r>
              <a:rPr lang="en-US" sz="2200" dirty="0" smtClean="0"/>
              <a:t>Teacher productivity tool</a:t>
            </a:r>
          </a:p>
          <a:p>
            <a:pPr lvl="1"/>
            <a:r>
              <a:rPr lang="en-US" sz="2200" dirty="0" smtClean="0"/>
              <a:t>Optimize computer lab time</a:t>
            </a:r>
          </a:p>
          <a:p>
            <a:pPr lvl="1"/>
            <a:r>
              <a:rPr lang="en-US" sz="2200" dirty="0" smtClean="0"/>
              <a:t>New emerging technologies</a:t>
            </a:r>
          </a:p>
        </p:txBody>
      </p:sp>
      <p:sp>
        <p:nvSpPr>
          <p:cNvPr id="5018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r>
              <a:rPr lang="en-US"/>
              <a:t>Chapter 7: Evaluating Educational Technology and Integration Strategies</a:t>
            </a:r>
          </a:p>
        </p:txBody>
      </p:sp>
      <p:sp>
        <p:nvSpPr>
          <p:cNvPr id="5018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  <a:noFill/>
        </p:spPr>
        <p:txBody>
          <a:bodyPr/>
          <a:lstStyle/>
          <a:p>
            <a:fld id="{96DA34D6-7165-42E3-BE58-5AB7B04DF605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 bldLvl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Integration Strategies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 lIns="90488" tIns="44450" rIns="90488" bIns="44450"/>
          <a:lstStyle/>
          <a:p>
            <a:r>
              <a:rPr lang="en-US" dirty="0" smtClean="0"/>
              <a:t>Multicomputer Classroom</a:t>
            </a:r>
          </a:p>
          <a:p>
            <a:pPr lvl="1"/>
            <a:r>
              <a:rPr lang="en-US" dirty="0" smtClean="0"/>
              <a:t>Multiple learning centers</a:t>
            </a:r>
          </a:p>
          <a:p>
            <a:pPr lvl="1"/>
            <a:r>
              <a:rPr lang="en-US" dirty="0" smtClean="0"/>
              <a:t>Integrate other technologies</a:t>
            </a:r>
          </a:p>
          <a:p>
            <a:pPr lvl="2"/>
            <a:r>
              <a:rPr lang="en-US" dirty="0" smtClean="0"/>
              <a:t>Digital </a:t>
            </a:r>
            <a:r>
              <a:rPr lang="en-US" dirty="0" smtClean="0"/>
              <a:t>camera</a:t>
            </a:r>
          </a:p>
          <a:p>
            <a:pPr lvl="2"/>
            <a:r>
              <a:rPr lang="en-US" dirty="0" smtClean="0"/>
              <a:t>Web research centers</a:t>
            </a:r>
          </a:p>
          <a:p>
            <a:pPr lvl="2"/>
            <a:r>
              <a:rPr lang="en-US" dirty="0" smtClean="0"/>
              <a:t>Develop presentations</a:t>
            </a:r>
          </a:p>
        </p:txBody>
      </p:sp>
      <p:sp>
        <p:nvSpPr>
          <p:cNvPr id="5120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r>
              <a:rPr lang="en-US"/>
              <a:t>Chapter 7: Evaluating Educational Technology and Integration Strategies</a:t>
            </a:r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  <a:noFill/>
        </p:spPr>
        <p:txBody>
          <a:bodyPr/>
          <a:lstStyle/>
          <a:p>
            <a:fld id="{A1EFCC76-D68B-4A36-8595-C6B28E0AAA32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 bldLvl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Integration Strategies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 lIns="90488" tIns="44450" rIns="90488" bIns="44450"/>
          <a:lstStyle/>
          <a:p>
            <a:r>
              <a:rPr lang="en-US" dirty="0" smtClean="0"/>
              <a:t>Computer Labs/Media Centers</a:t>
            </a:r>
          </a:p>
          <a:p>
            <a:pPr lvl="1"/>
            <a:r>
              <a:rPr lang="en-US" dirty="0" smtClean="0"/>
              <a:t>All students have hands-on experience</a:t>
            </a:r>
          </a:p>
          <a:p>
            <a:pPr lvl="1"/>
            <a:r>
              <a:rPr lang="en-US" dirty="0" smtClean="0"/>
              <a:t>Often used to teach technology skills or subject-specific skills</a:t>
            </a:r>
          </a:p>
          <a:p>
            <a:pPr lvl="1"/>
            <a:r>
              <a:rPr lang="en-US" dirty="0" smtClean="0"/>
              <a:t>Integrate computer-related skills into subject-directed curriculum areas</a:t>
            </a:r>
          </a:p>
          <a:p>
            <a:pPr lvl="1"/>
            <a:r>
              <a:rPr lang="en-US" dirty="0" smtClean="0"/>
              <a:t>Example: Web scavenger hunt</a:t>
            </a:r>
          </a:p>
        </p:txBody>
      </p:sp>
      <p:sp>
        <p:nvSpPr>
          <p:cNvPr id="53252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r>
              <a:rPr lang="en-US"/>
              <a:t>Chapter 7: Evaluating Educational Technology and Integration Strategies</a:t>
            </a:r>
          </a:p>
        </p:txBody>
      </p:sp>
      <p:sp>
        <p:nvSpPr>
          <p:cNvPr id="53253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  <a:noFill/>
        </p:spPr>
        <p:txBody>
          <a:bodyPr/>
          <a:lstStyle/>
          <a:p>
            <a:fld id="{28EB19CF-A12F-4F30-A7DF-361A4CDE5C2D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 bldLvl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Curriculum Integration Activities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 lIns="90488" tIns="44450" rIns="90488" bIns="44450">
            <a:normAutofit/>
          </a:bodyPr>
          <a:lstStyle/>
          <a:p>
            <a:r>
              <a:rPr lang="en-US" dirty="0" smtClean="0"/>
              <a:t>Curriculum Resource Pages</a:t>
            </a:r>
          </a:p>
          <a:p>
            <a:pPr lvl="1"/>
            <a:r>
              <a:rPr lang="en-US" dirty="0" smtClean="0"/>
              <a:t>Strategy for implementing the Internet into the classroom</a:t>
            </a:r>
          </a:p>
          <a:p>
            <a:pPr lvl="1"/>
            <a:r>
              <a:rPr lang="en-US" dirty="0" smtClean="0"/>
              <a:t>Teacher-created document </a:t>
            </a:r>
            <a:r>
              <a:rPr lang="en-US" dirty="0"/>
              <a:t>containing </a:t>
            </a:r>
            <a:r>
              <a:rPr lang="en-US" dirty="0" smtClean="0"/>
              <a:t>hyperlinks to </a:t>
            </a:r>
            <a:r>
              <a:rPr lang="en-US" dirty="0"/>
              <a:t>teacher-selected Web sites that assist </a:t>
            </a:r>
            <a:r>
              <a:rPr lang="en-US" dirty="0" smtClean="0"/>
              <a:t>in teaching </a:t>
            </a:r>
            <a:r>
              <a:rPr lang="en-US" dirty="0"/>
              <a:t>content-specific </a:t>
            </a:r>
            <a:r>
              <a:rPr lang="en-US" dirty="0" smtClean="0"/>
              <a:t>curriculum </a:t>
            </a:r>
            <a:r>
              <a:rPr lang="en-US" dirty="0" smtClean="0"/>
              <a:t>objectives</a:t>
            </a:r>
          </a:p>
          <a:p>
            <a:r>
              <a:rPr lang="en-US" dirty="0"/>
              <a:t>Interactive Lessons and Assessment</a:t>
            </a:r>
          </a:p>
          <a:p>
            <a:pPr lvl="1"/>
            <a:r>
              <a:rPr lang="en-US" sz="2400" dirty="0"/>
              <a:t>A learner response system is made up of IWB software that is installed on a teacher’s computer, a wireless receiver, and student hand-held infrared transmitters that collect student responses or data in real time</a:t>
            </a:r>
          </a:p>
          <a:p>
            <a:r>
              <a:rPr lang="en-US" dirty="0"/>
              <a:t>Creating Lesson and Project Plans</a:t>
            </a:r>
          </a:p>
          <a:p>
            <a:pPr lvl="1"/>
            <a:r>
              <a:rPr lang="en-US" sz="2200" dirty="0"/>
              <a:t>Must integrate technology into lesson plans and activities</a:t>
            </a:r>
          </a:p>
          <a:p>
            <a:pPr lvl="1"/>
            <a:r>
              <a:rPr lang="en-US" sz="2200" dirty="0"/>
              <a:t>Educator’s Reference Desk</a:t>
            </a:r>
          </a:p>
          <a:p>
            <a:pPr lvl="1"/>
            <a:r>
              <a:rPr lang="en-US" sz="2200" dirty="0"/>
              <a:t>Lesson plans and activities can be found on the Web</a:t>
            </a:r>
          </a:p>
          <a:p>
            <a:pPr lvl="1"/>
            <a:endParaRPr lang="en-US" dirty="0" smtClean="0"/>
          </a:p>
        </p:txBody>
      </p:sp>
      <p:sp>
        <p:nvSpPr>
          <p:cNvPr id="55300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r>
              <a:rPr lang="en-US"/>
              <a:t>Chapter 7: Evaluating Educational Technology and Integration Strategies</a:t>
            </a:r>
          </a:p>
        </p:txBody>
      </p:sp>
      <p:sp>
        <p:nvSpPr>
          <p:cNvPr id="55301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  <a:noFill/>
        </p:spPr>
        <p:txBody>
          <a:bodyPr/>
          <a:lstStyle/>
          <a:p>
            <a:fld id="{32F08B64-0BCB-4FC3-954C-3E65F060F4E6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 bldLvl="2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smtClean="0"/>
              <a:t>Finding Funds to Support Classroom Technology Integration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 lIns="90488" tIns="44450" rIns="90488" bIns="44450"/>
          <a:lstStyle/>
          <a:p>
            <a:r>
              <a:rPr lang="en-US" dirty="0" smtClean="0"/>
              <a:t>Many school districts do not have sufficient funding for technology</a:t>
            </a:r>
          </a:p>
          <a:p>
            <a:r>
              <a:rPr lang="en-US" dirty="0" smtClean="0"/>
              <a:t>If school cannot provide funds, turn to the public, industry, and the </a:t>
            </a:r>
            <a:r>
              <a:rPr lang="en-US" dirty="0" smtClean="0"/>
              <a:t>government</a:t>
            </a:r>
          </a:p>
          <a:p>
            <a:r>
              <a:rPr lang="en-US" dirty="0"/>
              <a:t>Fund-raising Drives and Contests</a:t>
            </a:r>
          </a:p>
          <a:p>
            <a:pPr lvl="1"/>
            <a:r>
              <a:rPr lang="en-US" dirty="0"/>
              <a:t>Partner with local businesses</a:t>
            </a:r>
          </a:p>
          <a:p>
            <a:pPr lvl="1"/>
            <a:r>
              <a:rPr lang="en-US" dirty="0"/>
              <a:t>Small amounts of money can go a long way</a:t>
            </a:r>
          </a:p>
          <a:p>
            <a:pPr lvl="1"/>
            <a:r>
              <a:rPr lang="en-US" dirty="0"/>
              <a:t>Enter contests to win equipment</a:t>
            </a:r>
          </a:p>
          <a:p>
            <a:pPr lvl="1"/>
            <a:r>
              <a:rPr lang="en-US" dirty="0"/>
              <a:t>Involve parents and community</a:t>
            </a:r>
          </a:p>
          <a:p>
            <a:pPr lvl="2"/>
            <a:r>
              <a:rPr lang="en-US" dirty="0"/>
              <a:t>Showcase students’ use of technology</a:t>
            </a:r>
          </a:p>
          <a:p>
            <a:pPr lvl="1"/>
            <a:r>
              <a:rPr lang="en-US" dirty="0"/>
              <a:t>Volunteers</a:t>
            </a:r>
            <a:endParaRPr lang="en-US" i="1" dirty="0"/>
          </a:p>
          <a:p>
            <a:endParaRPr lang="en-US" i="1" dirty="0" smtClean="0"/>
          </a:p>
        </p:txBody>
      </p:sp>
      <p:sp>
        <p:nvSpPr>
          <p:cNvPr id="79876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r>
              <a:rPr lang="en-US"/>
              <a:t>Chapter 7: Evaluating Educational Technology and Integration Strategies</a:t>
            </a:r>
          </a:p>
        </p:txBody>
      </p:sp>
      <p:sp>
        <p:nvSpPr>
          <p:cNvPr id="79877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  <a:noFill/>
        </p:spPr>
        <p:txBody>
          <a:bodyPr/>
          <a:lstStyle/>
          <a:p>
            <a:fld id="{960EC494-CE9F-4B46-907E-38A346AFA2BE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9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 bldLvl="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smtClean="0"/>
              <a:t>Finding Funds to Support Classroom Technology Integration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/>
        <p:txBody>
          <a:bodyPr lIns="90488" tIns="44450" rIns="90488" bIns="44450"/>
          <a:lstStyle/>
          <a:p>
            <a:r>
              <a:rPr lang="en-US" dirty="0" smtClean="0"/>
              <a:t>Grants</a:t>
            </a:r>
          </a:p>
          <a:p>
            <a:pPr lvl="1"/>
            <a:r>
              <a:rPr lang="en-US" dirty="0" smtClean="0"/>
              <a:t>Funds provided by a funding source that transfers money, equipment, or services to the grantee</a:t>
            </a:r>
          </a:p>
          <a:p>
            <a:pPr lvl="1"/>
            <a:r>
              <a:rPr lang="en-US" dirty="0" smtClean="0"/>
              <a:t>Grantee is the teacher, school, or organization</a:t>
            </a:r>
          </a:p>
          <a:p>
            <a:pPr lvl="1"/>
            <a:r>
              <a:rPr lang="en-US" dirty="0" smtClean="0"/>
              <a:t>Sources: Department of Education, federal sources, foundations, and </a:t>
            </a:r>
            <a:r>
              <a:rPr lang="en-US" dirty="0" smtClean="0"/>
              <a:t>corporations</a:t>
            </a:r>
          </a:p>
          <a:p>
            <a:pPr lvl="1"/>
            <a:r>
              <a:rPr lang="en-US" dirty="0"/>
              <a:t>Request for proposal (RFP)</a:t>
            </a:r>
          </a:p>
          <a:p>
            <a:pPr lvl="1"/>
            <a:r>
              <a:rPr lang="en-US" dirty="0"/>
              <a:t>Grant proposal</a:t>
            </a:r>
          </a:p>
          <a:p>
            <a:pPr lvl="1"/>
            <a:r>
              <a:rPr lang="en-US" dirty="0"/>
              <a:t>Look for opportunities on the Web</a:t>
            </a:r>
            <a:endParaRPr lang="en-US" i="1" dirty="0"/>
          </a:p>
          <a:p>
            <a:pPr lvl="1"/>
            <a:endParaRPr lang="en-US" i="1" dirty="0" smtClean="0"/>
          </a:p>
        </p:txBody>
      </p:sp>
      <p:sp>
        <p:nvSpPr>
          <p:cNvPr id="8192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r>
              <a:rPr lang="en-US"/>
              <a:t>Chapter 7: Evaluating Educational Technology and Integration Strategies</a:t>
            </a:r>
          </a:p>
        </p:txBody>
      </p:sp>
      <p:sp>
        <p:nvSpPr>
          <p:cNvPr id="8192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  <a:noFill/>
        </p:spPr>
        <p:txBody>
          <a:bodyPr/>
          <a:lstStyle/>
          <a:p>
            <a:fld id="{229A98E5-5D63-4EB7-B1B7-3BF03811F83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Chapter Objectives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 lIns="90488" tIns="44450" rIns="90488" bIns="44450"/>
          <a:lstStyle/>
          <a:p>
            <a:r>
              <a:rPr lang="en-US" dirty="0" smtClean="0"/>
              <a:t>Identify different technology integration strategies by classroom layout and design</a:t>
            </a:r>
          </a:p>
          <a:p>
            <a:r>
              <a:rPr lang="en-US" dirty="0" smtClean="0"/>
              <a:t>Define and describe the value of a curriculum resource page</a:t>
            </a:r>
          </a:p>
          <a:p>
            <a:r>
              <a:rPr lang="en-US" dirty="0" smtClean="0"/>
              <a:t>Describe ways to integrate technology into specific curriculum subject areas</a:t>
            </a:r>
          </a:p>
          <a:p>
            <a:r>
              <a:rPr lang="en-US" dirty="0" smtClean="0"/>
              <a:t>Describe authentic assessment tools for student projects</a:t>
            </a:r>
          </a:p>
          <a:p>
            <a:r>
              <a:rPr lang="en-US" dirty="0" smtClean="0"/>
              <a:t>Identify and compare possible sources of funding for classroom technology</a:t>
            </a:r>
          </a:p>
        </p:txBody>
      </p:sp>
      <p:sp>
        <p:nvSpPr>
          <p:cNvPr id="6148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r>
              <a:rPr lang="en-US"/>
              <a:t>Chapter 7: Evaluating Educational Technology and Integration Strategies</a:t>
            </a:r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  <a:noFill/>
        </p:spPr>
        <p:txBody>
          <a:bodyPr/>
          <a:lstStyle/>
          <a:p>
            <a:fld id="{29DE3FF3-5503-40EB-A53A-B0D06C18141B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bldLvl="3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Evaluating Educational Technology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 lIns="90488" tIns="44450" rIns="90488" bIns="44450"/>
          <a:lstStyle/>
          <a:p>
            <a:r>
              <a:rPr lang="en-US" dirty="0"/>
              <a:t>Evaluating the appropriateness </a:t>
            </a:r>
            <a:r>
              <a:rPr lang="en-US" dirty="0" smtClean="0"/>
              <a:t>and effectiveness </a:t>
            </a:r>
            <a:r>
              <a:rPr lang="en-US" dirty="0"/>
              <a:t>of educational technology </a:t>
            </a:r>
            <a:r>
              <a:rPr lang="en-US" dirty="0" smtClean="0"/>
              <a:t>is an </a:t>
            </a:r>
            <a:r>
              <a:rPr lang="en-US" dirty="0"/>
              <a:t>important aspect of integrating </a:t>
            </a:r>
            <a:r>
              <a:rPr lang="en-US" dirty="0" smtClean="0"/>
              <a:t>current technologies </a:t>
            </a:r>
            <a:r>
              <a:rPr lang="en-US" dirty="0"/>
              <a:t>into your classroom </a:t>
            </a:r>
            <a:r>
              <a:rPr lang="en-US" dirty="0" smtClean="0"/>
              <a:t>curriculum</a:t>
            </a:r>
          </a:p>
          <a:p>
            <a:r>
              <a:rPr lang="en-US" dirty="0" smtClean="0"/>
              <a:t>Evaluate before, during, and after instruction</a:t>
            </a:r>
          </a:p>
        </p:txBody>
      </p:sp>
      <p:sp>
        <p:nvSpPr>
          <p:cNvPr id="7172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r>
              <a:rPr lang="en-US"/>
              <a:t>Chapter 7: Evaluating Educational Technology and Integration Strategies</a:t>
            </a:r>
          </a:p>
        </p:txBody>
      </p:sp>
      <p:sp>
        <p:nvSpPr>
          <p:cNvPr id="7173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  <a:noFill/>
        </p:spPr>
        <p:txBody>
          <a:bodyPr/>
          <a:lstStyle/>
          <a:p>
            <a:fld id="{4347FC79-09CB-4221-99BA-C086F893D30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bldLvl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r>
              <a:rPr lang="en-US" sz="3200" dirty="0"/>
              <a:t>Evaluating Educational Technology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3429000" y="18288"/>
            <a:ext cx="41148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Chapter 7: Evaluating Educational Technology and Integration Strategies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pPr>
              <a:defRPr/>
            </a:pPr>
            <a:fld id="{EE453E1D-57FA-4801-B0D4-6F8BBD75F6A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1600200"/>
            <a:ext cx="9010650" cy="432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461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Evaluating Educational 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Sources of Information</a:t>
            </a:r>
          </a:p>
          <a:p>
            <a:pPr lvl="1"/>
            <a:r>
              <a:rPr lang="en-US" sz="2400" dirty="0"/>
              <a:t>Numerous resources and technologies to choose from</a:t>
            </a:r>
          </a:p>
          <a:p>
            <a:r>
              <a:rPr lang="en-US" dirty="0"/>
              <a:t>School districts and state Departments of Education</a:t>
            </a:r>
          </a:p>
          <a:p>
            <a:pPr lvl="1"/>
            <a:r>
              <a:rPr lang="en-US" sz="2400" dirty="0"/>
              <a:t>Lists of recommended software, including </a:t>
            </a:r>
            <a:r>
              <a:rPr lang="en-US" sz="2400" dirty="0" smtClean="0"/>
              <a:t>apps</a:t>
            </a:r>
          </a:p>
          <a:p>
            <a:r>
              <a:rPr lang="en-US" dirty="0"/>
              <a:t>Professional educational organizations</a:t>
            </a:r>
          </a:p>
          <a:p>
            <a:pPr lvl="1"/>
            <a:r>
              <a:rPr lang="en-US" sz="2400" dirty="0"/>
              <a:t>Local, state, regional, national, and international educational organizations</a:t>
            </a:r>
          </a:p>
          <a:p>
            <a:pPr lvl="1"/>
            <a:r>
              <a:rPr lang="en-US" sz="2400" dirty="0"/>
              <a:t>Web sites for organizations</a:t>
            </a:r>
          </a:p>
          <a:p>
            <a:pPr lvl="1"/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116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Evaluating Educational Technology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 lIns="90488" tIns="44450" rIns="90488" bIns="44450">
            <a:normAutofit/>
          </a:bodyPr>
          <a:lstStyle/>
          <a:p>
            <a:r>
              <a:rPr lang="en-US" dirty="0" smtClean="0"/>
              <a:t>Apps Reviews</a:t>
            </a:r>
          </a:p>
          <a:p>
            <a:pPr lvl="1"/>
            <a:r>
              <a:rPr lang="en-US" dirty="0" smtClean="0"/>
              <a:t>Evaluated by users and reviews are listed with other information about the app</a:t>
            </a:r>
          </a:p>
          <a:p>
            <a:pPr lvl="2"/>
            <a:r>
              <a:rPr lang="en-US" dirty="0" smtClean="0"/>
              <a:t>Often includes integration ideas</a:t>
            </a:r>
          </a:p>
          <a:p>
            <a:r>
              <a:rPr lang="en-US" dirty="0" smtClean="0"/>
              <a:t>Colleague Recommendations</a:t>
            </a:r>
          </a:p>
          <a:p>
            <a:pPr lvl="1"/>
            <a:r>
              <a:rPr lang="en-US" dirty="0" smtClean="0"/>
              <a:t>Discuss issues with other educators</a:t>
            </a:r>
          </a:p>
          <a:p>
            <a:pPr lvl="1"/>
            <a:r>
              <a:rPr lang="en-US" dirty="0" smtClean="0"/>
              <a:t>Often based on firsthand </a:t>
            </a:r>
            <a:r>
              <a:rPr lang="en-US" dirty="0" smtClean="0"/>
              <a:t>experience</a:t>
            </a:r>
          </a:p>
          <a:p>
            <a:r>
              <a:rPr lang="en-US" dirty="0"/>
              <a:t>Published evaluations</a:t>
            </a:r>
          </a:p>
          <a:p>
            <a:pPr lvl="1"/>
            <a:r>
              <a:rPr lang="en-US" dirty="0"/>
              <a:t>See company’s Web site</a:t>
            </a:r>
          </a:p>
          <a:p>
            <a:pPr lvl="1"/>
            <a:r>
              <a:rPr lang="en-US" dirty="0"/>
              <a:t>Educational </a:t>
            </a:r>
            <a:r>
              <a:rPr lang="en-US" dirty="0" smtClean="0"/>
              <a:t>journals</a:t>
            </a:r>
          </a:p>
          <a:p>
            <a:r>
              <a:rPr lang="en-US" dirty="0"/>
              <a:t>Conferences</a:t>
            </a:r>
          </a:p>
          <a:p>
            <a:pPr lvl="1"/>
            <a:r>
              <a:rPr lang="en-US" dirty="0"/>
              <a:t>National and state organizations</a:t>
            </a:r>
          </a:p>
          <a:p>
            <a:pPr lvl="1"/>
            <a:r>
              <a:rPr lang="en-US" dirty="0"/>
              <a:t>Presentations</a:t>
            </a:r>
          </a:p>
          <a:p>
            <a:pPr lvl="1"/>
            <a:r>
              <a:rPr lang="en-US" dirty="0"/>
              <a:t>Meet representative from hardware and software companies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r>
              <a:rPr lang="en-US"/>
              <a:t>Chapter 7: Evaluating Educational Technology and Integration Strategies</a:t>
            </a:r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  <a:noFill/>
        </p:spPr>
        <p:txBody>
          <a:bodyPr/>
          <a:lstStyle/>
          <a:p>
            <a:fld id="{808C94BA-ACC5-4F08-AB2A-90FFEC6449DB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2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Evaluating Educational Technology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 lIns="90488" tIns="44450" rIns="90488" bIns="44450">
            <a:normAutofit/>
          </a:bodyPr>
          <a:lstStyle/>
          <a:p>
            <a:r>
              <a:rPr lang="en-US" dirty="0"/>
              <a:t>The Web</a:t>
            </a:r>
          </a:p>
          <a:p>
            <a:pPr lvl="1"/>
            <a:r>
              <a:rPr lang="en-US" dirty="0"/>
              <a:t>Mailing lists</a:t>
            </a:r>
          </a:p>
          <a:p>
            <a:pPr lvl="2"/>
            <a:r>
              <a:rPr lang="en-US" dirty="0"/>
              <a:t>EDTECH</a:t>
            </a:r>
          </a:p>
          <a:p>
            <a:pPr lvl="1"/>
            <a:r>
              <a:rPr lang="en-US" dirty="0"/>
              <a:t>Forums</a:t>
            </a:r>
          </a:p>
          <a:p>
            <a:pPr lvl="1"/>
            <a:r>
              <a:rPr lang="en-US" dirty="0"/>
              <a:t>Newsgroups</a:t>
            </a:r>
          </a:p>
          <a:p>
            <a:pPr lvl="1"/>
            <a:r>
              <a:rPr lang="en-US" dirty="0"/>
              <a:t>Discussion groups</a:t>
            </a:r>
          </a:p>
          <a:p>
            <a:pPr lvl="1"/>
            <a:r>
              <a:rPr lang="en-US" dirty="0" err="1"/>
              <a:t>Listservs</a:t>
            </a:r>
            <a:endParaRPr lang="en-US" dirty="0"/>
          </a:p>
          <a:p>
            <a:pPr lvl="1"/>
            <a:r>
              <a:rPr lang="en-US" dirty="0"/>
              <a:t>Wikis</a:t>
            </a:r>
          </a:p>
          <a:p>
            <a:pPr lvl="1"/>
            <a:r>
              <a:rPr lang="en-US" dirty="0"/>
              <a:t>Blogs</a:t>
            </a:r>
          </a:p>
          <a:p>
            <a:pPr lvl="1"/>
            <a:r>
              <a:rPr lang="en-US" dirty="0"/>
              <a:t>Webinars</a:t>
            </a:r>
          </a:p>
          <a:p>
            <a:pPr lvl="1"/>
            <a:endParaRPr lang="en-US" sz="2400" dirty="0"/>
          </a:p>
          <a:p>
            <a:pPr lvl="1"/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r>
              <a:rPr lang="en-US"/>
              <a:t>Chapter 7: Evaluating Educational Technology and Integration Strategies</a:t>
            </a:r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  <a:noFill/>
        </p:spPr>
        <p:txBody>
          <a:bodyPr/>
          <a:lstStyle/>
          <a:p>
            <a:fld id="{808C94BA-ACC5-4F08-AB2A-90FFEC6449DB}" type="slidenum">
              <a:rPr lang="en-US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39604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Evaluating Educational Technology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 lIns="90488" tIns="44450" rIns="90488" bIns="44450">
            <a:normAutofit/>
          </a:bodyPr>
          <a:lstStyle/>
          <a:p>
            <a:r>
              <a:rPr lang="en-US" dirty="0"/>
              <a:t>Evaluating Software Programs</a:t>
            </a:r>
          </a:p>
          <a:p>
            <a:pPr lvl="1"/>
            <a:r>
              <a:rPr lang="en-US" dirty="0"/>
              <a:t>Free trial versions</a:t>
            </a:r>
          </a:p>
          <a:p>
            <a:pPr lvl="1"/>
            <a:r>
              <a:rPr lang="en-US" dirty="0"/>
              <a:t>Software/app evaluation rubrics</a:t>
            </a:r>
          </a:p>
          <a:p>
            <a:pPr lvl="2"/>
            <a:r>
              <a:rPr lang="en-US" dirty="0" smtClean="0"/>
              <a:t>Page 357 – 358 in book</a:t>
            </a:r>
            <a:endParaRPr lang="en-US" dirty="0"/>
          </a:p>
          <a:p>
            <a:pPr lvl="1"/>
            <a:endParaRPr lang="en-US" sz="2400" dirty="0"/>
          </a:p>
          <a:p>
            <a:pPr lvl="1"/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r>
              <a:rPr lang="en-US"/>
              <a:t>Chapter 7: Evaluating Educational Technology and Integration Strategies</a:t>
            </a:r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  <a:noFill/>
        </p:spPr>
        <p:txBody>
          <a:bodyPr/>
          <a:lstStyle/>
          <a:p>
            <a:fld id="{808C94BA-ACC5-4F08-AB2A-90FFEC6449DB}" type="slidenum">
              <a:rPr lang="en-US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63077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uiExpand="1" build="p" bldLvl="2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9016</TotalTime>
  <Pages>88</Pages>
  <Words>1338</Words>
  <Application>Microsoft Office PowerPoint</Application>
  <PresentationFormat>On-screen Show (4:3)</PresentationFormat>
  <Paragraphs>259</Paragraphs>
  <Slides>26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Clarity</vt:lpstr>
      <vt:lpstr>Chapter 7</vt:lpstr>
      <vt:lpstr>Chapter Objectives</vt:lpstr>
      <vt:lpstr>Chapter Objectives</vt:lpstr>
      <vt:lpstr>Evaluating Educational Technology</vt:lpstr>
      <vt:lpstr>Evaluating Educational Technology</vt:lpstr>
      <vt:lpstr>Evaluating Educational Technology</vt:lpstr>
      <vt:lpstr>Evaluating Educational Technology</vt:lpstr>
      <vt:lpstr>Evaluating Educational Technology</vt:lpstr>
      <vt:lpstr>Evaluating Educational Technology</vt:lpstr>
      <vt:lpstr>Evaluating Software Programs Content</vt:lpstr>
      <vt:lpstr>Evaluating Software Programs Content</vt:lpstr>
      <vt:lpstr>Evaluating Web Resources</vt:lpstr>
      <vt:lpstr>Evaluating Web Resources</vt:lpstr>
      <vt:lpstr>Assessment Tools for Evaluating the Effectiveness of Technology Integration</vt:lpstr>
      <vt:lpstr>Assessment Tools for Evaluating the Effectiveness of Technology Integration</vt:lpstr>
      <vt:lpstr>Assessment Tools for Evaluating the Effectiveness of Technology IntegrationTechnology-Based Student Projects</vt:lpstr>
      <vt:lpstr>Evaluating Technology-Based Student Projects</vt:lpstr>
      <vt:lpstr>Evaluating Technology-Based Student Projects</vt:lpstr>
      <vt:lpstr>Integration Strategies</vt:lpstr>
      <vt:lpstr>Integration Strategies</vt:lpstr>
      <vt:lpstr>Integration Strategies</vt:lpstr>
      <vt:lpstr>Integration Strategies</vt:lpstr>
      <vt:lpstr>Integration Strategies</vt:lpstr>
      <vt:lpstr>Curriculum Integration Activities</vt:lpstr>
      <vt:lpstr>Finding Funds to Support Classroom Technology Integration</vt:lpstr>
      <vt:lpstr>Finding Funds to Support Classroom Technology Integration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Shelly Cashman Series  Discovering Computers A Link to the Future</dc:title>
  <dc:creator>Steven Freund</dc:creator>
  <cp:lastModifiedBy>John</cp:lastModifiedBy>
  <cp:revision>311</cp:revision>
  <cp:lastPrinted>1601-01-01T00:00:00Z</cp:lastPrinted>
  <dcterms:created xsi:type="dcterms:W3CDTF">1996-12-30T13:26:22Z</dcterms:created>
  <dcterms:modified xsi:type="dcterms:W3CDTF">2012-11-24T14:42:04Z</dcterms:modified>
</cp:coreProperties>
</file>